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99" r:id="rId4"/>
    <p:sldId id="300" r:id="rId5"/>
    <p:sldId id="279" r:id="rId6"/>
    <p:sldId id="301" r:id="rId7"/>
    <p:sldId id="302" r:id="rId8"/>
    <p:sldId id="30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87E7-9452-4926-AB8E-FBADBD8F7AF0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F4DA3-F11A-4F18-B02F-3F15FC05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316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003366"/>
                </a:solidFill>
              </a:rPr>
              <a:t>Multidimensional Scaling 2 (MDS 2)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64103"/>
            <a:ext cx="6400800" cy="1060554"/>
          </a:xfrm>
        </p:spPr>
        <p:txBody>
          <a:bodyPr>
            <a:normAutofit fontScale="85000" lnSpcReduction="20000"/>
          </a:bodyPr>
          <a:lstStyle/>
          <a:p>
            <a:r>
              <a:rPr lang="en-US" sz="2600">
                <a:solidFill>
                  <a:srgbClr val="000000"/>
                </a:solidFill>
              </a:rPr>
              <a:t>Diah Pramestari, ST., MT</a:t>
            </a:r>
          </a:p>
          <a:p>
            <a:r>
              <a:rPr lang="en-US" sz="2400">
                <a:solidFill>
                  <a:srgbClr val="000000"/>
                </a:solidFill>
              </a:rPr>
              <a:t>Teknik Industri</a:t>
            </a:r>
          </a:p>
          <a:p>
            <a:r>
              <a:rPr lang="en-US" sz="2400">
                <a:solidFill>
                  <a:srgbClr val="000000"/>
                </a:solidFill>
              </a:rPr>
              <a:t>Universitas Persada Indonesia YAI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Langkah-Langkah Analisis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637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509588" indent="-509588" algn="just">
              <a:buAutoNum type="arabicPeriod"/>
            </a:pPr>
            <a:r>
              <a:rPr lang="en-US" sz="3600">
                <a:solidFill>
                  <a:srgbClr val="000000"/>
                </a:solidFill>
              </a:rPr>
              <a:t>Membuat Rumusan Masalah</a:t>
            </a:r>
          </a:p>
          <a:p>
            <a:pPr marL="465138" indent="0" algn="just">
              <a:buNone/>
              <a:tabLst>
                <a:tab pos="793750" algn="l"/>
              </a:tabLst>
            </a:pPr>
            <a:r>
              <a:rPr lang="en-US" sz="3600">
                <a:solidFill>
                  <a:srgbClr val="000000"/>
                </a:solidFill>
              </a:rPr>
              <a:t>- </a:t>
            </a:r>
            <a:r>
              <a:rPr lang="en-US" sz="3600" b="1">
                <a:solidFill>
                  <a:srgbClr val="000000"/>
                </a:solidFill>
              </a:rPr>
              <a:t>Pemilihan objek </a:t>
            </a:r>
            <a:r>
              <a:rPr lang="en-US" sz="3600">
                <a:solidFill>
                  <a:srgbClr val="000000"/>
                </a:solidFill>
              </a:rPr>
              <a:t>: identifikasi dimensi yang 	belum diketahui dan melakukan 	perbandingan 	objek yang akan dievaluasi</a:t>
            </a:r>
          </a:p>
          <a:p>
            <a:pPr marL="749300" indent="-284163" algn="just">
              <a:buFontTx/>
              <a:buChar char="-"/>
            </a:pPr>
            <a:r>
              <a:rPr lang="en-US" sz="3600" b="1">
                <a:solidFill>
                  <a:srgbClr val="000000"/>
                </a:solidFill>
              </a:rPr>
              <a:t>Spesifikasi penelitian </a:t>
            </a:r>
            <a:r>
              <a:rPr lang="en-US" sz="3600">
                <a:solidFill>
                  <a:srgbClr val="000000"/>
                </a:solidFill>
              </a:rPr>
              <a:t>: </a:t>
            </a:r>
          </a:p>
          <a:p>
            <a:pPr marL="404813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		a. identifikasi semua objek yang relevan</a:t>
            </a:r>
          </a:p>
          <a:p>
            <a:pPr marL="1258888" indent="-404813" algn="just">
              <a:buNone/>
            </a:pPr>
            <a:r>
              <a:rPr lang="en-US" sz="3600">
                <a:solidFill>
                  <a:srgbClr val="000000"/>
                </a:solidFill>
              </a:rPr>
              <a:t>b. Memilih bentuk persepsi responden apakah berdasarkan kemiripan (similarity) atau prefrensi data</a:t>
            </a:r>
          </a:p>
          <a:p>
            <a:pPr marL="1258888" indent="-404813" algn="just">
              <a:buNone/>
            </a:pPr>
            <a:r>
              <a:rPr lang="en-US" sz="3600">
                <a:solidFill>
                  <a:srgbClr val="000000"/>
                </a:solidFill>
              </a:rPr>
              <a:t>c. Melakukan pemilihan analisis apakah untuk individu (disaggregate) atau untuk kelompok (aggregate) </a:t>
            </a:r>
          </a:p>
          <a:p>
            <a:pPr marL="404813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Langkah-Langkah Analisis (2)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637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2.  Membuat desain penelitian MDS</a:t>
            </a:r>
          </a:p>
          <a:p>
            <a:pPr marL="0" indent="0" algn="just">
              <a:buNone/>
              <a:tabLst>
                <a:tab pos="793750" algn="l"/>
              </a:tabLst>
            </a:pPr>
            <a:r>
              <a:rPr lang="en-US" sz="3600">
                <a:solidFill>
                  <a:srgbClr val="000000"/>
                </a:solidFill>
              </a:rPr>
              <a:t>3. Melakukan uji asumsi</a:t>
            </a:r>
          </a:p>
          <a:p>
            <a:pPr marL="404813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	- Variasi dimensi dari setiap responden</a:t>
            </a:r>
          </a:p>
          <a:p>
            <a:pPr marL="404813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- Variasi kepentingan dimensi</a:t>
            </a:r>
          </a:p>
          <a:p>
            <a:pPr marL="404813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- Variasi waktu</a:t>
            </a:r>
          </a:p>
          <a:p>
            <a:pPr marL="404813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10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Langkah-Langkah Analisis (3)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742950" indent="-742950" algn="just">
              <a:buAutoNum type="arabicPeriod" startAt="4"/>
            </a:pPr>
            <a:r>
              <a:rPr lang="en-US">
                <a:solidFill>
                  <a:srgbClr val="000000"/>
                </a:solidFill>
              </a:rPr>
              <a:t>Estimasi hasil dan uji kesesuaian model (goodness of fit) </a:t>
            </a:r>
          </a:p>
          <a:p>
            <a:pPr marL="1152525" indent="-1042988" algn="just">
              <a:buNone/>
            </a:pPr>
            <a:r>
              <a:rPr lang="en-US">
                <a:solidFill>
                  <a:srgbClr val="000000"/>
                </a:solidFill>
              </a:rPr>
              <a:t>       Rumus Kruskal</a:t>
            </a:r>
          </a:p>
          <a:p>
            <a:pPr marL="404813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marL="404813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marL="404813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marL="2863850" indent="-60325" algn="just">
              <a:buNone/>
            </a:pPr>
            <a:r>
              <a:rPr lang="en-US" sz="3600">
                <a:solidFill>
                  <a:srgbClr val="000000"/>
                </a:solidFill>
              </a:rPr>
              <a:t> </a:t>
            </a:r>
            <a:r>
              <a:rPr lang="en-US" sz="2800">
                <a:solidFill>
                  <a:srgbClr val="000000"/>
                </a:solidFill>
              </a:rPr>
              <a:t>nilai semakin tinggi hasil semakin  baik</a:t>
            </a:r>
          </a:p>
          <a:p>
            <a:pPr marL="404813" indent="0" algn="just">
              <a:buNone/>
            </a:pPr>
            <a:r>
              <a:rPr lang="en-US">
                <a:solidFill>
                  <a:srgbClr val="000000"/>
                </a:solidFill>
              </a:rPr>
              <a:t>5. Intrepretasi hasil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DE0D18-AD71-4FA2-B7EA-0B6C777C9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938" y="2129769"/>
            <a:ext cx="2295238" cy="8617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4191E6-98EA-4D39-A847-81D1FB2B6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666" y="3129071"/>
            <a:ext cx="7666667" cy="17428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F277DE-2B28-4238-9AF1-4D43F42923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666" y="4947004"/>
            <a:ext cx="2546069" cy="75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980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Kasus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138160" cy="486324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/>
              <a:t>Kasus MDS: Persepsi Konsumen terhadap Merek Smartphone</a:t>
            </a:r>
          </a:p>
          <a:p>
            <a:r>
              <a:rPr lang="en-US" sz="2000" b="1"/>
              <a:t>Latar Belakang Kasus</a:t>
            </a:r>
          </a:p>
          <a:p>
            <a:pPr marL="344488" indent="0" algn="just">
              <a:buNone/>
            </a:pPr>
            <a:r>
              <a:rPr lang="en-US" sz="2200"/>
              <a:t>Sebuah perusahaan riset pemasaran ingin memahami </a:t>
            </a:r>
            <a:r>
              <a:rPr lang="en-US" sz="2200" b="1"/>
              <a:t>persepsi konsumen terhadap beberapa merek smartphone</a:t>
            </a:r>
            <a:r>
              <a:rPr lang="en-US" sz="2200"/>
              <a:t> yang beredar di Indonesia. Manajemen ingin mengetahui </a:t>
            </a:r>
            <a:r>
              <a:rPr lang="en-US" sz="2200" b="1"/>
              <a:t>kemiripan (similarity)</a:t>
            </a:r>
            <a:r>
              <a:rPr lang="en-US" sz="2200"/>
              <a:t> antar merek berdasarkan persepsi konsumen, bukan berdasarkan spesifikasi teknis semata.</a:t>
            </a:r>
          </a:p>
          <a:p>
            <a:r>
              <a:rPr lang="en-US" sz="2000" b="1"/>
              <a:t>Objek yang Dianalisis</a:t>
            </a:r>
          </a:p>
          <a:p>
            <a:pPr marL="344488" indent="-344488">
              <a:buNone/>
            </a:pPr>
            <a:r>
              <a:rPr lang="en-US" sz="2000"/>
              <a:t>	Lima merek smartphone:</a:t>
            </a:r>
          </a:p>
          <a:p>
            <a:pPr indent="1588">
              <a:buFont typeface="+mj-lt"/>
              <a:buAutoNum type="arabicPeriod"/>
            </a:pPr>
            <a:r>
              <a:rPr lang="en-US" sz="2000"/>
              <a:t>Samsung</a:t>
            </a:r>
          </a:p>
          <a:p>
            <a:pPr indent="1588">
              <a:buFont typeface="+mj-lt"/>
              <a:buAutoNum type="arabicPeriod"/>
            </a:pPr>
            <a:r>
              <a:rPr lang="en-US" sz="2000"/>
              <a:t>Apple</a:t>
            </a:r>
          </a:p>
          <a:p>
            <a:pPr indent="1588">
              <a:buFont typeface="+mj-lt"/>
              <a:buAutoNum type="arabicPeriod"/>
            </a:pPr>
            <a:r>
              <a:rPr lang="en-US" sz="2000"/>
              <a:t>Xiaomi</a:t>
            </a:r>
          </a:p>
          <a:p>
            <a:pPr indent="1588">
              <a:buFont typeface="+mj-lt"/>
              <a:buAutoNum type="arabicPeriod"/>
            </a:pPr>
            <a:r>
              <a:rPr lang="en-US" sz="2000"/>
              <a:t>Oppo</a:t>
            </a:r>
          </a:p>
          <a:p>
            <a:pPr indent="1588">
              <a:buFont typeface="+mj-lt"/>
              <a:buAutoNum type="arabicPeriod"/>
            </a:pPr>
            <a:r>
              <a:rPr lang="en-US" sz="2000"/>
              <a:t>Vivo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4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Kasus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138160" cy="486324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84163" indent="-284163"/>
            <a:r>
              <a:rPr lang="en-US" sz="1600" b="1"/>
              <a:t>Pengumpulan Data</a:t>
            </a:r>
          </a:p>
          <a:p>
            <a:pPr marL="284163" indent="-58738">
              <a:buNone/>
            </a:pPr>
            <a:r>
              <a:rPr lang="en-US" sz="1600"/>
              <a:t>	Sebanyak 30 responden diminta menilai </a:t>
            </a:r>
            <a:r>
              <a:rPr lang="en-US" sz="1600" b="1"/>
              <a:t>tingkat ketidakmiripan (dissimilarity)</a:t>
            </a:r>
            <a:r>
              <a:rPr lang="en-US" sz="1600"/>
              <a:t> antar pasangan merek smartphone pada skala:</a:t>
            </a:r>
          </a:p>
          <a:p>
            <a:pPr marL="0" indent="0">
              <a:buNone/>
            </a:pPr>
            <a:r>
              <a:rPr lang="en-US" sz="1600"/>
              <a:t>	1 = sangat mirip</a:t>
            </a:r>
          </a:p>
          <a:p>
            <a:pPr marL="0" indent="0">
              <a:buNone/>
            </a:pPr>
            <a:r>
              <a:rPr lang="en-US" sz="1600"/>
              <a:t>	5 = sangat tidak mirip</a:t>
            </a:r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endParaRPr lang="en-US" sz="1600"/>
          </a:p>
          <a:p>
            <a:pPr algn="just"/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6A64E9-32A4-4422-BED5-C4DB3B6F5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573817"/>
              </p:ext>
            </p:extLst>
          </p:nvPr>
        </p:nvGraphicFramePr>
        <p:xfrm>
          <a:off x="822960" y="3063240"/>
          <a:ext cx="8229600" cy="219456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342430938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01027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2476353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970393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5994318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8696551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Merek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Samsung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Apple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Xiaomi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Oppo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Vivo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143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Samsung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339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Apple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367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Xiaomi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057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Oppo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285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Vivo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7277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44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Kasus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138160" cy="486324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2400"/>
              <a:t>Nilai </a:t>
            </a:r>
            <a:r>
              <a:rPr lang="en-US" sz="2400" b="1"/>
              <a:t>Stress = 0,09</a:t>
            </a:r>
            <a:r>
              <a:rPr lang="en-US" sz="2400"/>
              <a:t> menunjukkan tingkat kesalahan pemetaan yang rendah (good fit), karena nilainya di bawah 0,10.</a:t>
            </a:r>
          </a:p>
          <a:p>
            <a:pPr marL="0" indent="0">
              <a:buNone/>
            </a:pPr>
            <a:br>
              <a:rPr lang="en-US" sz="2400"/>
            </a:br>
            <a:r>
              <a:rPr lang="en-US" sz="2400"/>
              <a:t>Nilai </a:t>
            </a:r>
            <a:r>
              <a:rPr lang="en-US" sz="2400" b="1"/>
              <a:t>RSQ = 0,95</a:t>
            </a:r>
            <a:r>
              <a:rPr lang="en-US" sz="2400"/>
              <a:t> menunjukkan bahwa 95% variasi data dissimilarity dapat dijelaskan oleh model MDS.</a:t>
            </a:r>
            <a:br>
              <a:rPr lang="en-US" sz="2400"/>
            </a:br>
            <a:r>
              <a:rPr lang="en-US" sz="2400"/>
              <a:t>Dengan demikian, model MDS yang dihasilkan </a:t>
            </a:r>
            <a:r>
              <a:rPr lang="en-US" sz="2400" b="1"/>
              <a:t>sudah sangat baik dan layak diinterpretasikan</a:t>
            </a:r>
            <a:r>
              <a:rPr lang="en-US" sz="2400"/>
              <a:t>.</a:t>
            </a:r>
          </a:p>
          <a:p>
            <a:pPr marL="0" indent="0">
              <a:buNone/>
            </a:pPr>
            <a:endParaRPr lang="en-US" sz="1600"/>
          </a:p>
          <a:p>
            <a:pPr algn="just"/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51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Kasus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138160" cy="486324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/>
              <a:t>Interpretasi Hasil</a:t>
            </a:r>
          </a:p>
          <a:p>
            <a:pPr marL="0" indent="0">
              <a:buNone/>
            </a:pPr>
            <a:endParaRPr lang="en-US" sz="2000" b="1" i="1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/>
              <a:t>Oppo dan Vivo</a:t>
            </a:r>
            <a:r>
              <a:rPr lang="en-US" sz="2000"/>
              <a:t> dipersepsikan sangat mirip oleh konsumen, kemungkinan karena segmen pasar dan fitur yang serupa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/>
              <a:t>Samsung dan Xiaomi</a:t>
            </a:r>
            <a:r>
              <a:rPr lang="en-US" sz="2000"/>
              <a:t> dipersepsikan mirip dalam hal nilai dan teknologi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/>
              <a:t>Apple</a:t>
            </a:r>
            <a:r>
              <a:rPr lang="en-US" sz="2000"/>
              <a:t> dipersepsikan berbeda dan unik, mengindikasikan positioning premium yang kuat</a:t>
            </a:r>
          </a:p>
          <a:p>
            <a:r>
              <a:rPr lang="en-US" sz="2000"/>
              <a:t>Secara manajerial, perusahaan dapat menggunakan informasi ini untuk: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Memperkuat diferensiasi produk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Menghindari strategi pemasaran yang terlalu tumpang tindih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03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3998</TotalTime>
  <Words>395</Words>
  <Application>Microsoft Office PowerPoint</Application>
  <PresentationFormat>On-screen Show (4:3)</PresentationFormat>
  <Paragraphs>101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Multidimensional Scaling 2 (MDS 2)</vt:lpstr>
      <vt:lpstr>Langkah-Langkah Analisis</vt:lpstr>
      <vt:lpstr>Langkah-Langkah Analisis (2)</vt:lpstr>
      <vt:lpstr>Langkah-Langkah Analisis (3)</vt:lpstr>
      <vt:lpstr>Contoh Kasus</vt:lpstr>
      <vt:lpstr>Contoh Kasus</vt:lpstr>
      <vt:lpstr>Contoh Kasus</vt:lpstr>
      <vt:lpstr>Contoh Kasus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Analisis Multivariat</dc:title>
  <dc:subject/>
  <dc:creator>Diah Dee</dc:creator>
  <cp:keywords/>
  <dc:description>generated using python-pptx</dc:description>
  <cp:lastModifiedBy>Diah Dee</cp:lastModifiedBy>
  <cp:revision>56</cp:revision>
  <dcterms:created xsi:type="dcterms:W3CDTF">2013-01-27T09:14:16Z</dcterms:created>
  <dcterms:modified xsi:type="dcterms:W3CDTF">2025-12-14T15:51:48Z</dcterms:modified>
  <cp:category/>
</cp:coreProperties>
</file>